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8" r:id="rId3"/>
    <p:sldId id="259" r:id="rId4"/>
    <p:sldId id="260" r:id="rId5"/>
    <p:sldId id="261" r:id="rId6"/>
    <p:sldId id="263" r:id="rId7"/>
    <p:sldId id="262" r:id="rId8"/>
    <p:sldId id="264" r:id="rId9"/>
    <p:sldId id="265" r:id="rId10"/>
    <p:sldId id="266" r:id="rId11"/>
    <p:sldId id="267" r:id="rId12"/>
    <p:sldId id="269" r:id="rId13"/>
    <p:sldId id="270" r:id="rId14"/>
    <p:sldId id="271" r:id="rId15"/>
    <p:sldId id="273" r:id="rId16"/>
    <p:sldId id="275" r:id="rId17"/>
    <p:sldId id="268" r:id="rId18"/>
    <p:sldId id="274" r:id="rId1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254000">
              <a:solidFill>
                <a:srgbClr val="5B9BD5">
                  <a:shade val="50000"/>
                </a:srgbClr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4.710144927536232E-2"/>
                  <c:y val="1.1490718497750836E-7"/>
                </c:manualLayout>
              </c:layout>
              <c:tx>
                <c:rich>
                  <a:bodyPr/>
                  <a:lstStyle/>
                  <a:p>
                    <a:fld id="{55D96464-6D88-4340-9B0F-ABE898572865}" type="VALUE">
                      <a:rPr lang="en-US" sz="1600"/>
                      <a:pPr/>
                      <a:t>[VALEUR]</a:t>
                    </a:fld>
                    <a:endParaRPr lang="fr-FR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26570048309179E-2"/>
                      <c:h val="6.5757015428357879E-2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8985507246376812E-2"/>
                  <c:y val="2.9186424957105147E-3"/>
                </c:manualLayout>
              </c:layout>
              <c:tx>
                <c:rich>
                  <a:bodyPr/>
                  <a:lstStyle/>
                  <a:p>
                    <a:fld id="{AFD242D6-2968-4C40-AC7B-D4B90B30498D}" type="VALUE">
                      <a:rPr lang="en-US" sz="1600"/>
                      <a:pPr/>
                      <a:t>[VALEUR]</a:t>
                    </a:fld>
                    <a:endParaRPr lang="fr-FR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3.5024154589371935E-2"/>
                  <c:y val="0"/>
                </c:manualLayout>
              </c:layout>
              <c:tx>
                <c:rich>
                  <a:bodyPr/>
                  <a:lstStyle/>
                  <a:p>
                    <a:fld id="{E97EBD29-332B-499B-A7A9-013C99BC4B07}" type="VALUE">
                      <a:rPr lang="en-US" sz="1600"/>
                      <a:pPr/>
                      <a:t>[VALEUR]</a:t>
                    </a:fld>
                    <a:endParaRPr lang="fr-FR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3.3816425120772944E-2"/>
                  <c:y val="-5.3507827627702014E-17"/>
                </c:manualLayout>
              </c:layout>
              <c:tx>
                <c:rich>
                  <a:bodyPr/>
                  <a:lstStyle/>
                  <a:p>
                    <a:fld id="{5C6B4746-2EDC-4E65-82CC-933408D3B843}" type="VALUE">
                      <a:rPr lang="en-US" sz="1600"/>
                      <a:pPr/>
                      <a:t>[VALEUR]</a:t>
                    </a:fld>
                    <a:endParaRPr lang="fr-FR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1.932367149758454E-2"/>
                  <c:y val="0"/>
                </c:manualLayout>
              </c:layout>
              <c:tx>
                <c:rich>
                  <a:bodyPr/>
                  <a:lstStyle/>
                  <a:p>
                    <a:fld id="{04B2C3E3-80B2-4AB3-AE14-DCD5FD6B72CD}" type="VALUE">
                      <a:rPr lang="en-US" sz="1600"/>
                      <a:pPr/>
                      <a:t>[VALEUR]</a:t>
                    </a:fld>
                    <a:endParaRPr lang="fr-FR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5"/>
              <c:layout>
                <c:manualLayout>
                  <c:x val="2.0531400966183576E-2"/>
                  <c:y val="-2.9185275885256442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B28C230-B427-4010-9057-87DFD65B4F03}" type="VALUE">
                      <a:rPr lang="en-US" sz="1400"/>
                      <a:pPr>
                        <a:defRPr/>
                      </a:pPr>
                      <a:t>[VALEUR]</a:t>
                    </a:fld>
                    <a:endParaRPr lang="fr-FR"/>
                  </a:p>
                </c:rich>
              </c:tx>
              <c:spPr>
                <a:noFill/>
                <a:ln>
                  <a:solidFill>
                    <a:srgbClr val="5B9BD5">
                      <a:shade val="50000"/>
                      <a:alpha val="50000"/>
                    </a:srgbClr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1690821256038647E-2"/>
                      <c:h val="9.0434252636775153E-2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solidFill>
                  <a:srgbClr val="5B9BD5">
                    <a:shade val="50000"/>
                    <a:alpha val="50000"/>
                  </a:srgbClr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Feuil1!$A$1:$A$6</c:f>
              <c:strCache>
                <c:ptCount val="6"/>
                <c:pt idx="0">
                  <c:v>Université JKZ</c:v>
                </c:pt>
                <c:pt idx="1">
                  <c:v>USTA</c:v>
                </c:pt>
                <c:pt idx="2">
                  <c:v>Université OHG</c:v>
                </c:pt>
                <c:pt idx="3">
                  <c:v>Université Nazi Boni</c:v>
                </c:pt>
                <c:pt idx="4">
                  <c:v>UCAD (Sénégal)</c:v>
                </c:pt>
                <c:pt idx="5">
                  <c:v>Université latine CUBA</c:v>
                </c:pt>
              </c:strCache>
            </c:strRef>
          </c:cat>
          <c:val>
            <c:numRef>
              <c:f>Feuil1!$B$1:$B$6</c:f>
              <c:numCache>
                <c:formatCode>0.0%</c:formatCode>
                <c:ptCount val="6"/>
                <c:pt idx="0">
                  <c:v>0.68799999999999994</c:v>
                </c:pt>
                <c:pt idx="1">
                  <c:v>0.188</c:v>
                </c:pt>
                <c:pt idx="2">
                  <c:v>3.4000000000000002E-2</c:v>
                </c:pt>
                <c:pt idx="3">
                  <c:v>5.7000000000000002E-2</c:v>
                </c:pt>
                <c:pt idx="4">
                  <c:v>1.7000000000000001E-2</c:v>
                </c:pt>
                <c:pt idx="5">
                  <c:v>6.0000000000000001E-3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714618080"/>
        <c:axId val="714620800"/>
      </c:barChart>
      <c:catAx>
        <c:axId val="714618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714620800"/>
        <c:crosses val="autoZero"/>
        <c:auto val="1"/>
        <c:lblAlgn val="ctr"/>
        <c:lblOffset val="100"/>
        <c:noMultiLvlLbl val="0"/>
      </c:catAx>
      <c:valAx>
        <c:axId val="714620800"/>
        <c:scaling>
          <c:orientation val="minMax"/>
        </c:scaling>
        <c:delete val="1"/>
        <c:axPos val="b"/>
        <c:numFmt formatCode="0.0%" sourceLinked="1"/>
        <c:majorTickMark val="none"/>
        <c:minorTickMark val="none"/>
        <c:tickLblPos val="nextTo"/>
        <c:crossAx val="714618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15,91%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/>
                      <a:t>16,49%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/>
                      <a:t>27,84%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Feuil7!$A$1:$A$6</c:f>
              <c:strCache>
                <c:ptCount val="6"/>
                <c:pt idx="0">
                  <c:v>lésions cutanées</c:v>
                </c:pt>
                <c:pt idx="1">
                  <c:v>Trajet lymphangitique</c:v>
                </c:pt>
                <c:pt idx="2">
                  <c:v>Varices</c:v>
                </c:pt>
                <c:pt idx="3">
                  <c:v>Signes de Homans</c:v>
                </c:pt>
                <c:pt idx="4">
                  <c:v>Dimunition ballotement du mollet</c:v>
                </c:pt>
                <c:pt idx="5">
                  <c:v>Douleur au mollet</c:v>
                </c:pt>
              </c:strCache>
            </c:strRef>
          </c:cat>
          <c:val>
            <c:numRef>
              <c:f>Feuil7!$B$1:$B$6</c:f>
              <c:numCache>
                <c:formatCode>0.00%</c:formatCode>
                <c:ptCount val="6"/>
                <c:pt idx="0">
                  <c:v>-0.15909999999999999</c:v>
                </c:pt>
                <c:pt idx="1">
                  <c:v>-0.16489999999999999</c:v>
                </c:pt>
                <c:pt idx="2">
                  <c:v>-0.27839999999999998</c:v>
                </c:pt>
                <c:pt idx="3">
                  <c:v>0.9375</c:v>
                </c:pt>
                <c:pt idx="4">
                  <c:v>0.96589999999999998</c:v>
                </c:pt>
                <c:pt idx="5">
                  <c:v>0.96589999999999998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530674720"/>
        <c:axId val="837103648"/>
      </c:barChart>
      <c:catAx>
        <c:axId val="53067472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 sz="1600" dirty="0" smtClean="0"/>
                  <a:t>Connaissance</a:t>
                </a:r>
                <a:r>
                  <a:rPr lang="fr-FR" sz="1600" baseline="0" dirty="0" smtClean="0"/>
                  <a:t> des  signes cliniques </a:t>
                </a:r>
                <a:endParaRPr lang="fr-FR" sz="1600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37103648"/>
        <c:crosses val="autoZero"/>
        <c:auto val="1"/>
        <c:lblAlgn val="ctr"/>
        <c:lblOffset val="100"/>
        <c:noMultiLvlLbl val="0"/>
      </c:catAx>
      <c:valAx>
        <c:axId val="83710364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 sz="1600" dirty="0" smtClean="0"/>
                  <a:t>Fréquence</a:t>
                </a:r>
                <a:r>
                  <a:rPr lang="fr-FR" sz="1600" baseline="0" dirty="0" smtClean="0"/>
                  <a:t> </a:t>
                </a:r>
                <a:endParaRPr lang="fr-FR" sz="1600" dirty="0"/>
              </a:p>
            </c:rich>
          </c:tx>
          <c:layout>
            <c:manualLayout>
              <c:xMode val="edge"/>
              <c:yMode val="edge"/>
              <c:x val="0.4211082582068546"/>
              <c:y val="0.9167311295973790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0.00%" sourceLinked="1"/>
        <c:majorTickMark val="none"/>
        <c:minorTickMark val="none"/>
        <c:tickLblPos val="nextTo"/>
        <c:crossAx val="5306747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22,16%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36,36%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36%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67,61%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68,18%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96,59%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/>
                      <a:t>97,73%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Feuil8!$A$1:$A$7</c:f>
              <c:strCache>
                <c:ptCount val="7"/>
                <c:pt idx="0">
                  <c:v>Toux chronique </c:v>
                </c:pt>
                <c:pt idx="1">
                  <c:v>Epectorations muqueuses</c:v>
                </c:pt>
                <c:pt idx="2">
                  <c:v>Rales crépitants </c:v>
                </c:pt>
                <c:pt idx="3">
                  <c:v>Tachyacardie </c:v>
                </c:pt>
                <c:pt idx="4">
                  <c:v>Hémoptysie </c:v>
                </c:pt>
                <c:pt idx="5">
                  <c:v>Douleurs thoraciques</c:v>
                </c:pt>
                <c:pt idx="6">
                  <c:v>Dyspnée </c:v>
                </c:pt>
              </c:strCache>
            </c:strRef>
          </c:cat>
          <c:val>
            <c:numRef>
              <c:f>Feuil8!$B$1:$B$7</c:f>
              <c:numCache>
                <c:formatCode>General</c:formatCode>
                <c:ptCount val="7"/>
                <c:pt idx="0">
                  <c:v>-22.16</c:v>
                </c:pt>
                <c:pt idx="1">
                  <c:v>-28.41</c:v>
                </c:pt>
                <c:pt idx="2">
                  <c:v>-36.36</c:v>
                </c:pt>
                <c:pt idx="3">
                  <c:v>67.61</c:v>
                </c:pt>
                <c:pt idx="4">
                  <c:v>68.180000000000007</c:v>
                </c:pt>
                <c:pt idx="5">
                  <c:v>96.59</c:v>
                </c:pt>
                <c:pt idx="6">
                  <c:v>97.73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837106912"/>
        <c:axId val="837098208"/>
      </c:barChart>
      <c:catAx>
        <c:axId val="8371069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37098208"/>
        <c:crosses val="autoZero"/>
        <c:auto val="1"/>
        <c:lblAlgn val="ctr"/>
        <c:lblOffset val="100"/>
        <c:noMultiLvlLbl val="0"/>
      </c:catAx>
      <c:valAx>
        <c:axId val="83709820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837106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1.9444444444444445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65,91%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Feuil3!$A$1:$A$4</c:f>
              <c:strCache>
                <c:ptCount val="4"/>
                <c:pt idx="0">
                  <c:v>Aspirine </c:v>
                </c:pt>
                <c:pt idx="1">
                  <c:v>Bas de contention </c:v>
                </c:pt>
                <c:pt idx="2">
                  <c:v>Levée précoce</c:v>
                </c:pt>
                <c:pt idx="3">
                  <c:v>HBPM</c:v>
                </c:pt>
              </c:strCache>
            </c:strRef>
          </c:cat>
          <c:val>
            <c:numRef>
              <c:f>Feuil3!$B$1:$B$4</c:f>
              <c:numCache>
                <c:formatCode>0.00%</c:formatCode>
                <c:ptCount val="4"/>
                <c:pt idx="0">
                  <c:v>-0.65910000000000002</c:v>
                </c:pt>
                <c:pt idx="1">
                  <c:v>0.73299999999999998</c:v>
                </c:pt>
                <c:pt idx="2">
                  <c:v>0.86929999999999996</c:v>
                </c:pt>
                <c:pt idx="3">
                  <c:v>0.91500000000000004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837102560"/>
        <c:axId val="837104192"/>
      </c:barChart>
      <c:catAx>
        <c:axId val="83710256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Connaissance</a:t>
                </a:r>
                <a:r>
                  <a:rPr lang="fr-FR" baseline="0"/>
                  <a:t>s des moyens de prévention</a:t>
                </a:r>
                <a:endParaRPr lang="fr-FR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37104192"/>
        <c:crosses val="autoZero"/>
        <c:auto val="1"/>
        <c:lblAlgn val="ctr"/>
        <c:lblOffset val="100"/>
        <c:noMultiLvlLbl val="0"/>
      </c:catAx>
      <c:valAx>
        <c:axId val="83710419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Fréquence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0.00%" sourceLinked="1"/>
        <c:majorTickMark val="out"/>
        <c:minorTickMark val="none"/>
        <c:tickLblPos val="nextTo"/>
        <c:crossAx val="8371025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3593105984170302"/>
          <c:y val="2.6267782461394634E-2"/>
          <c:w val="0.66406894015829698"/>
          <c:h val="0.8914117910399054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10,76%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30,40%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9288043387466376E-2"/>
                  <c:y val="1.1472462502789868E-1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35,3%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Feuil1!$A$1:$A$6</c:f>
              <c:strCache>
                <c:ptCount val="6"/>
                <c:pt idx="0">
                  <c:v>TCA</c:v>
                </c:pt>
                <c:pt idx="1">
                  <c:v>INR</c:v>
                </c:pt>
                <c:pt idx="2">
                  <c:v>TP</c:v>
                </c:pt>
                <c:pt idx="3">
                  <c:v>Insuffisance renale</c:v>
                </c:pt>
                <c:pt idx="4">
                  <c:v>Allergie à l'héparine</c:v>
                </c:pt>
                <c:pt idx="5">
                  <c:v>Taux de plaquettes</c:v>
                </c:pt>
              </c:strCache>
            </c:strRef>
          </c:cat>
          <c:val>
            <c:numRef>
              <c:f>Feuil1!$B$1:$B$6</c:f>
              <c:numCache>
                <c:formatCode>0.00%</c:formatCode>
                <c:ptCount val="6"/>
                <c:pt idx="0">
                  <c:v>-0.1076</c:v>
                </c:pt>
                <c:pt idx="1">
                  <c:v>-0.30399999999999999</c:v>
                </c:pt>
                <c:pt idx="2">
                  <c:v>-0.35299999999999998</c:v>
                </c:pt>
                <c:pt idx="3">
                  <c:v>3.9199999999999999E-2</c:v>
                </c:pt>
                <c:pt idx="4">
                  <c:v>0.1176</c:v>
                </c:pt>
                <c:pt idx="5">
                  <c:v>0.2843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837103104"/>
        <c:axId val="837108544"/>
      </c:barChart>
      <c:catAx>
        <c:axId val="83710310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 sz="1200"/>
                  <a:t>Connaissance des précautions</a:t>
                </a:r>
                <a:r>
                  <a:rPr lang="fr-FR" sz="1200" baseline="0"/>
                  <a:t> d'emploi des HBPM</a:t>
                </a:r>
                <a:endParaRPr lang="fr-FR" sz="120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37108544"/>
        <c:crosses val="autoZero"/>
        <c:auto val="1"/>
        <c:lblAlgn val="ctr"/>
        <c:lblOffset val="100"/>
        <c:noMultiLvlLbl val="0"/>
      </c:catAx>
      <c:valAx>
        <c:axId val="83710854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Fréquence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0.00%" sourceLinked="1"/>
        <c:majorTickMark val="none"/>
        <c:minorTickMark val="none"/>
        <c:tickLblPos val="nextTo"/>
        <c:crossAx val="837103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52,83%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30,68%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120311736341029E-2"/>
                  <c:y val="-5.7362312513949341E-17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12,5%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4,44%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Feuil2!$A$1:$A$4</c:f>
              <c:strCache>
                <c:ptCount val="4"/>
                <c:pt idx="0">
                  <c:v>Mobilisation fréquente</c:v>
                </c:pt>
                <c:pt idx="1">
                  <c:v>Bas de contention </c:v>
                </c:pt>
                <c:pt idx="2">
                  <c:v>Aspirine</c:v>
                </c:pt>
                <c:pt idx="3">
                  <c:v>AVK</c:v>
                </c:pt>
              </c:strCache>
            </c:strRef>
          </c:cat>
          <c:val>
            <c:numRef>
              <c:f>Feuil2!$B$1:$B$4</c:f>
              <c:numCache>
                <c:formatCode>General</c:formatCode>
                <c:ptCount val="4"/>
                <c:pt idx="0">
                  <c:v>52.84</c:v>
                </c:pt>
                <c:pt idx="1">
                  <c:v>30.68</c:v>
                </c:pt>
                <c:pt idx="2">
                  <c:v>-12.5</c:v>
                </c:pt>
                <c:pt idx="3">
                  <c:v>-4.4400000000000004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837102016"/>
        <c:axId val="837101472"/>
      </c:barChart>
      <c:catAx>
        <c:axId val="83710201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 sz="1200"/>
                  <a:t>connaissance </a:t>
                </a:r>
                <a:r>
                  <a:rPr lang="fr-FR" sz="1200" baseline="0"/>
                  <a:t>sur la prévention lors de'un voyage long courrier</a:t>
                </a:r>
                <a:endParaRPr lang="fr-FR" sz="120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37101472"/>
        <c:crosses val="autoZero"/>
        <c:auto val="1"/>
        <c:lblAlgn val="ctr"/>
        <c:lblOffset val="100"/>
        <c:noMultiLvlLbl val="0"/>
      </c:catAx>
      <c:valAx>
        <c:axId val="83710147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Fréquence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37102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45405B-8842-4429-9A54-A1AE841CDDD0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720445-5A7B-42A3-93EC-3504EBE4B2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8522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720445-5A7B-42A3-93EC-3504EBE4B294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04171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Sur les 3150 médecins</a:t>
            </a:r>
            <a:r>
              <a:rPr lang="fr-FR" baseline="0" dirty="0" smtClean="0"/>
              <a:t> inscrit au niveau de l’ordre des médecins du </a:t>
            </a:r>
            <a:r>
              <a:rPr lang="fr-FR" baseline="0" dirty="0" err="1" smtClean="0"/>
              <a:t>burkina</a:t>
            </a:r>
            <a:r>
              <a:rPr lang="fr-FR" baseline="0" dirty="0" smtClean="0"/>
              <a:t> 2105 était des généralistes et 298 de ses généralistes exerçaient à Ouagadougou.</a:t>
            </a:r>
            <a:endParaRPr lang="fr-FR" dirty="0" smtClean="0"/>
          </a:p>
          <a:p>
            <a:r>
              <a:rPr lang="fr-FR" dirty="0" smtClean="0"/>
              <a:t>Notre</a:t>
            </a:r>
            <a:r>
              <a:rPr lang="fr-FR" baseline="0" dirty="0" smtClean="0"/>
              <a:t> </a:t>
            </a:r>
            <a:r>
              <a:rPr lang="fr-FR" baseline="0" dirty="0"/>
              <a:t>échantillon était constitué </a:t>
            </a:r>
            <a:r>
              <a:rPr lang="fr-FR" baseline="0" dirty="0" smtClean="0"/>
              <a:t>de 176 Médecins Généralistes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AD950-1BCC-4DA5-ABE1-F2A16C91E4DD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170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8A02-9FF6-4FE1-A7E7-CFEAC22378D2}" type="datetime1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7èmes journées de la SOCARB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0529-F1CF-4BAB-868A-005A55499D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1713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2DFFD-B0DA-4C32-8980-A00D7AEA894C}" type="datetime1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7èmes journées de la SOCARB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0529-F1CF-4BAB-868A-005A55499D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8637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ED8CF-0A86-447F-976B-3B5529F74A7E}" type="datetime1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7èmes journées de la SOCARB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0529-F1CF-4BAB-868A-005A55499D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0232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28976-8E2E-4AC7-82B9-7DEBB138A4DA}" type="datetime1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7èmes journées de la SOCARB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0529-F1CF-4BAB-868A-005A55499D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6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4154B-9BF5-45A3-A69B-D97C1391A36A}" type="datetime1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7èmes journées de la SOCARB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0529-F1CF-4BAB-868A-005A55499D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6235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859CB-5B2F-48C1-8D69-97391A1ACAD2}" type="datetime1">
              <a:rPr lang="fr-FR" smtClean="0"/>
              <a:t>28/10/2021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7èmes journées de la SOCARB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0529-F1CF-4BAB-868A-005A55499D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7353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649F6-27E2-4B33-9BF6-8B246E86E4FF}" type="datetime1">
              <a:rPr lang="fr-FR" smtClean="0"/>
              <a:t>28/10/2021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7èmes journées de la SOCARB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0529-F1CF-4BAB-868A-005A55499D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5246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4FD8A-CD75-45B4-94B0-1A254964370A}" type="datetime1">
              <a:rPr lang="fr-FR" smtClean="0"/>
              <a:t>28/10/2021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7èmes journées de la SOCARB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0529-F1CF-4BAB-868A-005A55499D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1723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BF191-D177-4AB7-8382-F127B9A948F7}" type="datetime1">
              <a:rPr lang="fr-FR" smtClean="0"/>
              <a:t>28/10/2021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7èmes journées de la SOCARB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0529-F1CF-4BAB-868A-005A55499D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2184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BABFE-1BFF-45F7-A478-D105A4D5EB9E}" type="datetime1">
              <a:rPr lang="fr-FR" smtClean="0"/>
              <a:t>28/10/2021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7èmes journées de la SOCARB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0529-F1CF-4BAB-868A-005A55499D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5433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B31E7-9BD9-4D0E-AA7D-01A56C7F10FE}" type="datetime1">
              <a:rPr lang="fr-FR" smtClean="0"/>
              <a:t>28/10/2021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7èmes journées de la SOCARB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0529-F1CF-4BAB-868A-005A55499D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0858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2F741-4DC0-494D-A6E8-AA9038703A8B}" type="datetime1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7èmes journées de la SOCARB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70529-F1CF-4BAB-868A-005A55499D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1409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8351" y="1122363"/>
            <a:ext cx="10571356" cy="2387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3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Connaissances et attitudes des médecins généralistes  de la ville de Ouagadougou sur la prévention </a:t>
            </a:r>
            <a:r>
              <a:rPr lang="fr-FR" sz="3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la maladie thromboembolique veineuse</a:t>
            </a:r>
            <a:endParaRPr lang="fr-FR" sz="3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4117194"/>
            <a:ext cx="9144000" cy="1655762"/>
          </a:xfrm>
        </p:spPr>
        <p:txBody>
          <a:bodyPr/>
          <a:lstStyle/>
          <a:p>
            <a:r>
              <a:rPr lang="it-IT" dirty="0" smtClean="0"/>
              <a:t>KAGAMBEGA </a:t>
            </a:r>
            <a:r>
              <a:rPr lang="it-IT" dirty="0"/>
              <a:t>LI, </a:t>
            </a:r>
            <a:r>
              <a:rPr lang="it-IT" dirty="0" smtClean="0"/>
              <a:t>DERME </a:t>
            </a:r>
            <a:r>
              <a:rPr lang="it-IT" dirty="0"/>
              <a:t>YM, </a:t>
            </a:r>
            <a:r>
              <a:rPr lang="it-IT" dirty="0" smtClean="0"/>
              <a:t> </a:t>
            </a:r>
            <a:r>
              <a:rPr lang="it-IT" b="1" u="sng" dirty="0" smtClean="0"/>
              <a:t>DABIRE YE</a:t>
            </a:r>
            <a:r>
              <a:rPr lang="it-IT" dirty="0" smtClean="0"/>
              <a:t>, YAMEOGO </a:t>
            </a:r>
            <a:r>
              <a:rPr lang="it-IT" dirty="0"/>
              <a:t>NV,</a:t>
            </a:r>
          </a:p>
          <a:p>
            <a:r>
              <a:rPr lang="fr-FR" b="1" dirty="0" smtClean="0"/>
              <a:t>KINDA </a:t>
            </a:r>
            <a:r>
              <a:rPr lang="fr-FR" b="1" dirty="0"/>
              <a:t>G</a:t>
            </a:r>
            <a:r>
              <a:rPr lang="fr-FR" dirty="0"/>
              <a:t>, </a:t>
            </a:r>
            <a:r>
              <a:rPr lang="fr-FR" dirty="0" smtClean="0"/>
              <a:t>KOLOGO </a:t>
            </a:r>
            <a:r>
              <a:rPr lang="fr-FR" dirty="0"/>
              <a:t>KJ, </a:t>
            </a:r>
            <a:r>
              <a:rPr lang="fr-FR" dirty="0" smtClean="0"/>
              <a:t>MILLOGO </a:t>
            </a:r>
            <a:r>
              <a:rPr lang="fr-FR" dirty="0"/>
              <a:t>GRC, </a:t>
            </a:r>
            <a:r>
              <a:rPr lang="fr-FR" dirty="0" smtClean="0"/>
              <a:t>TALLTHIAM</a:t>
            </a:r>
            <a:endParaRPr lang="fr-FR" dirty="0"/>
          </a:p>
          <a:p>
            <a:r>
              <a:rPr lang="fr-FR" dirty="0"/>
              <a:t>A, </a:t>
            </a:r>
            <a:r>
              <a:rPr lang="fr-FR" dirty="0" smtClean="0"/>
              <a:t>ZABSONRE </a:t>
            </a:r>
            <a:r>
              <a:rPr lang="fr-FR" dirty="0"/>
              <a:t>P.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B0F0"/>
                </a:solidFill>
              </a:rPr>
              <a:t>7èmes journées de la SOCARB</a:t>
            </a:r>
            <a:endParaRPr lang="fr-FR" b="1" dirty="0">
              <a:solidFill>
                <a:srgbClr val="00B0F0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0529-F1CF-4BAB-868A-005A55499D8D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6025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B0F0"/>
                </a:solidFill>
              </a:rPr>
              <a:t>Résultats </a:t>
            </a:r>
            <a:r>
              <a:rPr lang="fr-FR" b="1" dirty="0" smtClean="0">
                <a:solidFill>
                  <a:srgbClr val="00B0F0"/>
                </a:solidFill>
              </a:rPr>
              <a:t>5/19</a:t>
            </a:r>
            <a:endParaRPr lang="fr-FR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919777"/>
              </p:ext>
            </p:extLst>
          </p:nvPr>
        </p:nvGraphicFramePr>
        <p:xfrm>
          <a:off x="551761" y="1690688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re 1"/>
          <p:cNvSpPr txBox="1">
            <a:spLocks/>
          </p:cNvSpPr>
          <p:nvPr/>
        </p:nvSpPr>
        <p:spPr>
          <a:xfrm>
            <a:off x="1028700" y="6042026"/>
            <a:ext cx="107442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200" b="1" dirty="0" smtClean="0"/>
              <a:t>Niveau de connaissance des MG sur les signes cliniques de l’embolie pulmonaire (EP)</a:t>
            </a:r>
            <a:endParaRPr lang="fr-FR" sz="2200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7èmes journées de la SOCARB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0529-F1CF-4BAB-868A-005A55499D8D}" type="slidenum">
              <a:rPr lang="fr-FR" smtClean="0"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071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B0F0"/>
                </a:solidFill>
              </a:rPr>
              <a:t>Résultats </a:t>
            </a:r>
            <a:r>
              <a:rPr lang="fr-FR" b="1" dirty="0" smtClean="0">
                <a:solidFill>
                  <a:srgbClr val="00B0F0"/>
                </a:solidFill>
              </a:rPr>
              <a:t>6/9</a:t>
            </a:r>
            <a:endParaRPr lang="fr-FR" dirty="0"/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6479039"/>
              </p:ext>
            </p:extLst>
          </p:nvPr>
        </p:nvGraphicFramePr>
        <p:xfrm>
          <a:off x="738768" y="2510118"/>
          <a:ext cx="10714464" cy="33477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8616"/>
                <a:gridCol w="2678616"/>
                <a:gridCol w="2678616"/>
                <a:gridCol w="2678616"/>
              </a:tblGrid>
              <a:tr h="371972"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Variables 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Fréquence</a:t>
                      </a:r>
                      <a:r>
                        <a:rPr lang="fr-FR" baseline="0" dirty="0" smtClean="0"/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P</a:t>
                      </a:r>
                      <a:endParaRPr lang="fr-FR" dirty="0"/>
                    </a:p>
                  </a:txBody>
                  <a:tcPr/>
                </a:tc>
              </a:tr>
              <a:tr h="371972">
                <a:tc>
                  <a:txBody>
                    <a:bodyPr/>
                    <a:lstStyle/>
                    <a:p>
                      <a:r>
                        <a:rPr lang="fr-FR" dirty="0" smtClean="0"/>
                        <a:t>Sexe</a:t>
                      </a:r>
                      <a:r>
                        <a:rPr lang="fr-FR" baseline="0" dirty="0" smtClean="0"/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Hommes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72,03</a:t>
                      </a:r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0,06</a:t>
                      </a:r>
                      <a:endParaRPr lang="fr-FR" dirty="0"/>
                    </a:p>
                  </a:txBody>
                  <a:tcPr/>
                </a:tc>
              </a:tr>
              <a:tr h="37197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Femmes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57,90</a:t>
                      </a:r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1972">
                <a:tc>
                  <a:txBody>
                    <a:bodyPr/>
                    <a:lstStyle/>
                    <a:p>
                      <a:r>
                        <a:rPr lang="fr-FR" dirty="0" smtClean="0"/>
                        <a:t>Durée d’exercice</a:t>
                      </a:r>
                      <a:r>
                        <a:rPr lang="fr-FR" baseline="0" dirty="0" smtClean="0"/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≤  12 mois</a:t>
                      </a:r>
                      <a:endParaRPr lang="fr-F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75,75</a:t>
                      </a:r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0,09</a:t>
                      </a:r>
                      <a:endParaRPr lang="fr-FR" dirty="0"/>
                    </a:p>
                  </a:txBody>
                  <a:tcPr/>
                </a:tc>
              </a:tr>
              <a:tr h="37197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 12 mois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62,38</a:t>
                      </a:r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1972">
                <a:tc>
                  <a:txBody>
                    <a:bodyPr/>
                    <a:lstStyle/>
                    <a:p>
                      <a:r>
                        <a:rPr lang="fr-FR" dirty="0" smtClean="0"/>
                        <a:t>Lieu d’exercice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Privé</a:t>
                      </a:r>
                      <a:r>
                        <a:rPr lang="fr-FR" baseline="0" dirty="0" smtClean="0"/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68,22</a:t>
                      </a:r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0,47</a:t>
                      </a:r>
                      <a:endParaRPr lang="fr-FR" dirty="0"/>
                    </a:p>
                  </a:txBody>
                  <a:tcPr/>
                </a:tc>
              </a:tr>
              <a:tr h="37197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Publique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76</a:t>
                      </a:r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1972">
                <a:tc>
                  <a:txBody>
                    <a:bodyPr/>
                    <a:lstStyle/>
                    <a:p>
                      <a:r>
                        <a:rPr lang="fr-FR" dirty="0" smtClean="0"/>
                        <a:t>Université</a:t>
                      </a:r>
                      <a:r>
                        <a:rPr lang="fr-FR" baseline="0" dirty="0" smtClean="0"/>
                        <a:t> d’origine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UJKZ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73,55</a:t>
                      </a:r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0,088</a:t>
                      </a:r>
                      <a:endParaRPr lang="fr-FR" dirty="0"/>
                    </a:p>
                  </a:txBody>
                  <a:tcPr/>
                </a:tc>
              </a:tr>
              <a:tr h="37197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USTA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57,60</a:t>
                      </a:r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tre 1"/>
          <p:cNvSpPr txBox="1">
            <a:spLocks/>
          </p:cNvSpPr>
          <p:nvPr/>
        </p:nvSpPr>
        <p:spPr>
          <a:xfrm>
            <a:off x="838200" y="1400173"/>
            <a:ext cx="10515600" cy="11099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Attitude : Recherche de facteurs de risque </a:t>
            </a:r>
            <a:r>
              <a:rPr lang="fr-FR" sz="2500" b="1" dirty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fr-FR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pratique  </a:t>
            </a:r>
            <a:r>
              <a:rPr lang="fr-FR" sz="25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67, 43</a:t>
            </a:r>
            <a:r>
              <a:rPr lang="fr-FR" sz="2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lang="fr-FR" sz="2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moyenne</a:t>
            </a:r>
            <a:endParaRPr lang="fr-FR" sz="25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7èmes journées de la SOCARB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0529-F1CF-4BAB-868A-005A55499D8D}" type="slidenum">
              <a:rPr lang="fr-FR" smtClean="0"/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0962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B0F0"/>
                </a:solidFill>
              </a:rPr>
              <a:t>Résultats </a:t>
            </a:r>
            <a:r>
              <a:rPr lang="fr-FR" b="1" dirty="0" smtClean="0">
                <a:solidFill>
                  <a:srgbClr val="00B0F0"/>
                </a:solidFill>
              </a:rPr>
              <a:t>7/9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291267"/>
              </p:ext>
            </p:extLst>
          </p:nvPr>
        </p:nvGraphicFramePr>
        <p:xfrm>
          <a:off x="838200" y="2510118"/>
          <a:ext cx="10515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/>
                <a:gridCol w="2628900"/>
                <a:gridCol w="2628900"/>
                <a:gridCol w="26289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Variable</a:t>
                      </a:r>
                      <a:r>
                        <a:rPr lang="fr-FR" baseline="0" dirty="0" smtClean="0"/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Fréquence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Sexe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Hommes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47,86</a:t>
                      </a:r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fr-FR" dirty="0" smtClean="0"/>
                        <a:t>0,52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Femmes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42,86</a:t>
                      </a:r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Durée d’exercice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≤  12 mois</a:t>
                      </a:r>
                      <a:endParaRPr lang="fr-FR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45</a:t>
                      </a:r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fr-FR" dirty="0" smtClean="0"/>
                        <a:t>0,16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&gt; </a:t>
                      </a:r>
                      <a:r>
                        <a:rPr lang="fr-FR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12 mois</a:t>
                      </a:r>
                      <a:endParaRPr lang="fr-FR" sz="18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58,75</a:t>
                      </a:r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Lieu d’exercice</a:t>
                      </a:r>
                      <a:r>
                        <a:rPr lang="fr-FR" baseline="0" dirty="0" smtClean="0"/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Privé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42,59</a:t>
                      </a:r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fr-FR" dirty="0" smtClean="0"/>
                        <a:t>0,6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Public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48</a:t>
                      </a:r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Université d’origine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Université JKZ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27,27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USTA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52,5</a:t>
                      </a:r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fr-FR" dirty="0" smtClean="0"/>
                        <a:t>0,07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re 1"/>
          <p:cNvSpPr txBox="1">
            <a:spLocks/>
          </p:cNvSpPr>
          <p:nvPr/>
        </p:nvSpPr>
        <p:spPr>
          <a:xfrm>
            <a:off x="838200" y="1400173"/>
            <a:ext cx="10515600" cy="11099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Attitude : Instauration d’une </a:t>
            </a:r>
            <a:r>
              <a:rPr lang="fr-FR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thromboprophylaxie</a:t>
            </a:r>
            <a:r>
              <a:rPr lang="fr-FR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chez des patients avec FDR hospitalisés au long cours </a:t>
            </a:r>
            <a:r>
              <a:rPr lang="fr-FR" sz="25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45,5% , </a:t>
            </a:r>
            <a:r>
              <a:rPr lang="fr-FR" sz="25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</a:t>
            </a:r>
            <a:r>
              <a:rPr lang="fr-FR" sz="25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mauvaise</a:t>
            </a:r>
            <a:endParaRPr lang="fr-FR" sz="25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7èmes journées de la SOCARB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0529-F1CF-4BAB-868A-005A55499D8D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946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B0F0"/>
                </a:solidFill>
              </a:rPr>
              <a:t>Résultats </a:t>
            </a:r>
            <a:r>
              <a:rPr lang="fr-FR" b="1" dirty="0" smtClean="0">
                <a:solidFill>
                  <a:srgbClr val="00B0F0"/>
                </a:solidFill>
              </a:rPr>
              <a:t>8/9</a:t>
            </a:r>
            <a:endParaRPr lang="fr-FR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79294" y="5532437"/>
            <a:ext cx="1167204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Niveau de connaissance des MG sur les moyens de prévention des MTEV</a:t>
            </a:r>
            <a:endParaRPr lang="fr-FR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7èmes journées de la SOCARB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0529-F1CF-4BAB-868A-005A55499D8D}" type="slidenum">
              <a:rPr lang="fr-FR" smtClean="0"/>
              <a:t>13</a:t>
            </a:fld>
            <a:endParaRPr lang="fr-FR"/>
          </a:p>
        </p:txBody>
      </p:sp>
      <p:graphicFrame>
        <p:nvGraphicFramePr>
          <p:cNvPr id="10" name="Espace réservé du contenu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845410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59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988723"/>
            <a:ext cx="10515600" cy="701965"/>
          </a:xfrm>
        </p:spPr>
        <p:txBody>
          <a:bodyPr>
            <a:normAutofit/>
          </a:bodyPr>
          <a:lstStyle/>
          <a:p>
            <a:r>
              <a:rPr lang="fr-F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Précautions avant utilisation de l’HBPM = </a:t>
            </a:r>
            <a:r>
              <a:rPr lang="fr-F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58</a:t>
            </a:r>
            <a:r>
              <a:rPr lang="fr-FR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fr-FR" sz="2000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174812" y="5884573"/>
            <a:ext cx="5796497" cy="6975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Niveau de connaissance sur les précautions d’emploi en cas de traitement avec HBPM</a:t>
            </a:r>
            <a:endParaRPr lang="fr-FR" sz="25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6393872" y="5884573"/>
            <a:ext cx="5367821" cy="6975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5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Niveau de connaissance sur les précaution à prendre en cas de voyage long courrier </a:t>
            </a:r>
            <a:endParaRPr lang="fr-FR" sz="25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7èmes journées de la SOCARB</a:t>
            </a:r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0529-F1CF-4BAB-868A-005A55499D8D}" type="slidenum">
              <a:rPr lang="fr-FR" smtClean="0"/>
              <a:t>14</a:t>
            </a:fld>
            <a:endParaRPr lang="fr-FR"/>
          </a:p>
        </p:txBody>
      </p:sp>
      <p:graphicFrame>
        <p:nvGraphicFramePr>
          <p:cNvPr id="10" name="Espace réservé du contenu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9349878"/>
              </p:ext>
            </p:extLst>
          </p:nvPr>
        </p:nvGraphicFramePr>
        <p:xfrm>
          <a:off x="174812" y="1825625"/>
          <a:ext cx="5925951" cy="4058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itre 1"/>
          <p:cNvSpPr txBox="1">
            <a:spLocks/>
          </p:cNvSpPr>
          <p:nvPr/>
        </p:nvSpPr>
        <p:spPr>
          <a:xfrm>
            <a:off x="777484" y="411530"/>
            <a:ext cx="10515600" cy="7150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>
                <a:solidFill>
                  <a:srgbClr val="00B0F0"/>
                </a:solidFill>
              </a:rPr>
              <a:t>Résultats 9/9</a:t>
            </a:r>
            <a:endParaRPr lang="fr-FR" dirty="0"/>
          </a:p>
        </p:txBody>
      </p:sp>
      <p:graphicFrame>
        <p:nvGraphicFramePr>
          <p:cNvPr id="15" name="Graphique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7953508"/>
              </p:ext>
            </p:extLst>
          </p:nvPr>
        </p:nvGraphicFramePr>
        <p:xfrm>
          <a:off x="6470555" y="1825625"/>
          <a:ext cx="5291138" cy="4058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8077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B0F0"/>
                </a:solidFill>
              </a:rPr>
              <a:t>Commentaires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 Signes cliniques de la TVP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Douleur = 96,59 %  signe de Homans = 93,75 %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r-FR" dirty="0" smtClean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≈ </a:t>
            </a:r>
            <a:r>
              <a:rPr lang="fr-FR" dirty="0" err="1" smtClean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Dangwe</a:t>
            </a:r>
            <a:r>
              <a:rPr lang="fr-FR" dirty="0" smtClean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et al. (Burkina Faso) douleur : 94,2%</a:t>
            </a: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Signes cliniques de l’EP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Dyspnée = 97,73 %  Douleur thoracique =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96,59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≈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Boukili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Walbane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fr-FR" i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Patients consultent surtout devant la douleur</a:t>
            </a:r>
          </a:p>
          <a:p>
            <a:pPr marL="0" indent="0">
              <a:lnSpc>
                <a:spcPct val="150000"/>
              </a:lnSpc>
              <a:buNone/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7èmes journées de la SOCARB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0529-F1CF-4BAB-868A-005A55499D8D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570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B0F0"/>
                </a:solidFill>
              </a:rPr>
              <a:t>Commentaires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Pratique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sur la prévention de la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MTEV</a:t>
            </a:r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 Recherche de FDRTE en consultation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= 67 %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≈ Nicolas (France) = 67 %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 Instauration de </a:t>
            </a:r>
            <a:r>
              <a:rPr lang="fr-FR" b="1" dirty="0" err="1">
                <a:latin typeface="Arial" panose="020B0604020202020204" pitchFamily="34" charset="0"/>
                <a:cs typeface="Arial" panose="020B0604020202020204" pitchFamily="34" charset="0"/>
              </a:rPr>
              <a:t>thromboprophylaxie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= 45,45 %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Recommandation de l’AFSSAPS → Instauration de prophylaxie chez les patients en hospitalisation avec FDR</a:t>
            </a:r>
          </a:p>
          <a:p>
            <a:pPr marL="0" indent="0">
              <a:lnSpc>
                <a:spcPct val="150000"/>
              </a:lnSpc>
              <a:buNone/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7èmes journées de la SOCARB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0529-F1CF-4BAB-868A-005A55499D8D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539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B0F0"/>
                </a:solidFill>
              </a:rPr>
              <a:t>Conclusion </a:t>
            </a:r>
            <a:endParaRPr lang="fr-FR" dirty="0">
              <a:solidFill>
                <a:srgbClr val="00B0F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70000"/>
              </a:lnSpc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Les médecins généralistes ont certes des connaissances sur la prévention de la MTEV mais ces connaissances demeurent insuffisantes</a:t>
            </a:r>
          </a:p>
          <a:p>
            <a:pPr>
              <a:lnSpc>
                <a:spcPct val="170000"/>
              </a:lnSpc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Nécessité d’une formation médicale et </a:t>
            </a:r>
            <a:r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t>de la mise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en disponibilité de protocoles de prévention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Il parait également pertinent de réaliser une étude comparative des différentes méthodes disponibles pour la formation médicale afin de retenir celle qui est la mieux adaptée en fonction de notre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contexte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7èmes journées de la SOCARB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0529-F1CF-4BAB-868A-005A55499D8D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786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5500" dirty="0" smtClean="0">
                <a:solidFill>
                  <a:srgbClr val="00B0F0"/>
                </a:solidFill>
              </a:rPr>
              <a:t>Merci pour votre aimable attention </a:t>
            </a:r>
            <a:endParaRPr lang="fr-FR" sz="5500" dirty="0">
              <a:solidFill>
                <a:srgbClr val="00B0F0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7èmes journées de la SOCARB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0529-F1CF-4BAB-868A-005A55499D8D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317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Introduction 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MTEV : problème de santé publique en Afrique </a:t>
            </a:r>
          </a:p>
          <a:p>
            <a:r>
              <a:rPr lang="fr-FR" dirty="0" smtClean="0"/>
              <a:t>Côte d’Ivoire : MTEV au 10</a:t>
            </a:r>
            <a:r>
              <a:rPr lang="fr-FR" baseline="30000" dirty="0" smtClean="0"/>
              <a:t>ème</a:t>
            </a:r>
            <a:r>
              <a:rPr lang="fr-FR" dirty="0" smtClean="0"/>
              <a:t> rang des maladies cardiovasculaires</a:t>
            </a:r>
          </a:p>
          <a:p>
            <a:r>
              <a:rPr lang="fr-FR" dirty="0" smtClean="0"/>
              <a:t>Burkina Faso, MTEV 22,5% des admissions dans le service de cardiologie du CHU YO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La prévention </a:t>
            </a:r>
            <a:r>
              <a:rPr lang="fr-FR" dirty="0" smtClean="0">
                <a:sym typeface="Wingdings" panose="05000000000000000000" pitchFamily="2" charset="2"/>
              </a:rPr>
              <a:t> </a:t>
            </a:r>
            <a:r>
              <a:rPr lang="fr-FR" dirty="0" smtClean="0"/>
              <a:t>réduction de la prévalence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Existence de recommandations pour la prévention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Utilisation appropriée de recommandations de bonnes pratiques     </a:t>
            </a:r>
            <a:r>
              <a:rPr lang="fr-FR" dirty="0" smtClean="0">
                <a:sym typeface="Wingdings" panose="05000000000000000000" pitchFamily="2" charset="2"/>
              </a:rPr>
              <a:t> </a:t>
            </a:r>
            <a:r>
              <a:rPr lang="fr-FR" dirty="0">
                <a:sym typeface="Wingdings" panose="05000000000000000000" pitchFamily="2" charset="2"/>
              </a:rPr>
              <a:t>réduction </a:t>
            </a:r>
            <a:r>
              <a:rPr lang="fr-FR" dirty="0" smtClean="0">
                <a:sym typeface="Wingdings" panose="05000000000000000000" pitchFamily="2" charset="2"/>
              </a:rPr>
              <a:t>de la </a:t>
            </a:r>
            <a:r>
              <a:rPr lang="fr-FR" dirty="0" err="1" smtClean="0">
                <a:sym typeface="Wingdings" panose="05000000000000000000" pitchFamily="2" charset="2"/>
              </a:rPr>
              <a:t>morbimortalité</a:t>
            </a:r>
            <a:r>
              <a:rPr lang="fr-FR" dirty="0" smtClean="0">
                <a:sym typeface="Wingdings" panose="05000000000000000000" pitchFamily="2" charset="2"/>
              </a:rPr>
              <a:t> des MTEV</a:t>
            </a:r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7èmes journées de la SOCARB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0529-F1CF-4BAB-868A-005A55499D8D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284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Objectifs 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8873" y="1825625"/>
            <a:ext cx="10958945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fr-FR" b="1" dirty="0" smtClean="0">
                <a:solidFill>
                  <a:srgbClr val="0070C0"/>
                </a:solidFill>
              </a:rPr>
              <a:t>Objectif général :</a:t>
            </a:r>
          </a:p>
          <a:p>
            <a:pPr marL="0" indent="0">
              <a:buNone/>
            </a:pPr>
            <a:r>
              <a:rPr lang="fr-FR" dirty="0" smtClean="0"/>
              <a:t>Evaluer le niveau de connaissances, les attitudes des médecins généralistes de la ville de Ouagadougou sur la prévention de la MVTE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 smtClean="0">
                <a:solidFill>
                  <a:srgbClr val="0070C0"/>
                </a:solidFill>
              </a:rPr>
              <a:t>Objectifs spécifiques</a:t>
            </a:r>
          </a:p>
          <a:p>
            <a:pPr marL="0" indent="0">
              <a:buNone/>
            </a:pPr>
            <a:r>
              <a:rPr lang="fr-FR" dirty="0" smtClean="0"/>
              <a:t>1. Déterminer le niveau de connaissance des MG sur la MTEV et les FDRTE</a:t>
            </a:r>
          </a:p>
          <a:p>
            <a:pPr marL="0" indent="0">
              <a:buNone/>
            </a:pPr>
            <a:r>
              <a:rPr lang="fr-FR" dirty="0" smtClean="0"/>
              <a:t>2. Décrire les attitudes des MG sur la prévention de la MTEV </a:t>
            </a:r>
          </a:p>
          <a:p>
            <a:pPr marL="0" indent="0">
              <a:buNone/>
            </a:pPr>
            <a:r>
              <a:rPr lang="fr-FR" dirty="0" smtClean="0"/>
              <a:t>3. Identifier les moyens utilisés par les MG dans la prévention de la MTEV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7èmes journées de la SOCARB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0529-F1CF-4BAB-868A-005A55499D8D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106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Méthodes (1/2) 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B0F0"/>
                </a:solidFill>
              </a:rPr>
              <a:t>Cadre d’étude </a:t>
            </a:r>
            <a:r>
              <a:rPr lang="fr-FR" dirty="0" smtClean="0"/>
              <a:t>: Formations sanitaires de la ville de Ouagadougou (BF)</a:t>
            </a:r>
          </a:p>
          <a:p>
            <a:r>
              <a:rPr lang="fr-FR" b="1" dirty="0" smtClean="0">
                <a:solidFill>
                  <a:srgbClr val="00B0F0"/>
                </a:solidFill>
              </a:rPr>
              <a:t>Type et périodes d’étude </a:t>
            </a:r>
            <a:r>
              <a:rPr lang="fr-FR" dirty="0" smtClean="0"/>
              <a:t>: étude transversale à visée descriptive et analytique, période : 1</a:t>
            </a:r>
            <a:r>
              <a:rPr lang="fr-FR" baseline="30000" dirty="0" smtClean="0"/>
              <a:t>er</a:t>
            </a:r>
            <a:r>
              <a:rPr lang="fr-FR" dirty="0" smtClean="0"/>
              <a:t> févier au 28 avril 2020.</a:t>
            </a:r>
          </a:p>
          <a:p>
            <a:r>
              <a:rPr lang="fr-FR" b="1" dirty="0" smtClean="0">
                <a:solidFill>
                  <a:srgbClr val="00B0F0"/>
                </a:solidFill>
              </a:rPr>
              <a:t>Population d’étude </a:t>
            </a:r>
            <a:r>
              <a:rPr lang="fr-FR" dirty="0" smtClean="0"/>
              <a:t>: médecins généralistes de Ouagadougou</a:t>
            </a:r>
          </a:p>
          <a:p>
            <a:r>
              <a:rPr lang="fr-FR" b="1" dirty="0" smtClean="0">
                <a:solidFill>
                  <a:srgbClr val="00B0F0"/>
                </a:solidFill>
              </a:rPr>
              <a:t>Critères d’inclusion </a:t>
            </a:r>
            <a:r>
              <a:rPr lang="fr-FR" dirty="0" smtClean="0"/>
              <a:t>: MG inscrit à l’ordre des médecins et exerçant à Ouagadougou durant la période d’étude et qui ont accepté de participer à l’étude 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7èmes journées de la SOCARB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0529-F1CF-4BAB-868A-005A55499D8D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944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1"/>
                </a:solidFill>
              </a:rPr>
              <a:t>Méthodes (2/2)</a:t>
            </a:r>
            <a:endParaRPr lang="fr-FR" b="1" dirty="0">
              <a:solidFill>
                <a:schemeClr val="accent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B0F0"/>
                </a:solidFill>
              </a:rPr>
              <a:t>Critères de non inclusion </a:t>
            </a:r>
            <a:r>
              <a:rPr lang="fr-FR" dirty="0" smtClean="0"/>
              <a:t>: MG en cours de spécialisation pendant la période d’étude </a:t>
            </a:r>
          </a:p>
          <a:p>
            <a:r>
              <a:rPr lang="fr-FR" b="1" dirty="0" smtClean="0">
                <a:solidFill>
                  <a:srgbClr val="00B0F0"/>
                </a:solidFill>
              </a:rPr>
              <a:t>Taille de l’échantillon : </a:t>
            </a:r>
            <a:r>
              <a:rPr lang="fr-FR" dirty="0" smtClean="0"/>
              <a:t>150 médecins généralistes</a:t>
            </a:r>
          </a:p>
          <a:p>
            <a:r>
              <a:rPr lang="fr-FR" b="1" dirty="0" smtClean="0">
                <a:solidFill>
                  <a:srgbClr val="00B0F0"/>
                </a:solidFill>
              </a:rPr>
              <a:t>Saisie et analyse des données </a:t>
            </a:r>
            <a:r>
              <a:rPr lang="fr-FR" dirty="0" smtClean="0"/>
              <a:t>: les données ont été saisies et analysée dans le logiciel Epi info version 7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7èmes journées de la SOCARB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0529-F1CF-4BAB-868A-005A55499D8D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081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198" y="0"/>
            <a:ext cx="10515600" cy="566671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 1/9</a:t>
            </a:r>
            <a:r>
              <a:rPr lang="fr-FR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9663" y="566671"/>
            <a:ext cx="11032671" cy="627394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43021" y="609600"/>
            <a:ext cx="3952875" cy="104016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2000" dirty="0" smtClean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Médecins </a:t>
            </a:r>
            <a:r>
              <a:rPr lang="fr-FR" sz="20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inscrits à l’ordre des médecins</a:t>
            </a:r>
            <a:endParaRPr lang="fr-FR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2000" dirty="0" smtClean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3150 </a:t>
            </a:r>
            <a:r>
              <a:rPr lang="fr-FR" sz="20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Praticiens</a:t>
            </a:r>
            <a:endParaRPr lang="fr-FR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5" name="Connecteur droit avec flèche 4"/>
          <p:cNvCxnSpPr/>
          <p:nvPr/>
        </p:nvCxnSpPr>
        <p:spPr>
          <a:xfrm flipH="1">
            <a:off x="3678382" y="1683754"/>
            <a:ext cx="2141077" cy="549000"/>
          </a:xfrm>
          <a:prstGeom prst="straightConnector1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6" name="Connecteur droit avec flèche 5"/>
          <p:cNvCxnSpPr/>
          <p:nvPr/>
        </p:nvCxnSpPr>
        <p:spPr>
          <a:xfrm>
            <a:off x="5833615" y="1683126"/>
            <a:ext cx="1686639" cy="474328"/>
          </a:xfrm>
          <a:prstGeom prst="straightConnector1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sp>
        <p:nvSpPr>
          <p:cNvPr id="7" name="Rectangle 6"/>
          <p:cNvSpPr/>
          <p:nvPr/>
        </p:nvSpPr>
        <p:spPr>
          <a:xfrm>
            <a:off x="2320257" y="2292836"/>
            <a:ext cx="2238821" cy="1094046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20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Médecins spécialistes </a:t>
            </a:r>
            <a:endParaRPr lang="fr-FR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2000" dirty="0" smtClean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1054</a:t>
            </a:r>
            <a:endParaRPr lang="fr-FR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485514" y="2232754"/>
            <a:ext cx="2274570" cy="1118188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20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Médecins </a:t>
            </a:r>
            <a:r>
              <a:rPr lang="fr-FR" sz="2000" dirty="0" smtClean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généralistes (MG)</a:t>
            </a:r>
            <a:endParaRPr lang="fr-FR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2000" dirty="0" smtClean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2105</a:t>
            </a:r>
            <a:endParaRPr lang="fr-FR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9" name="Connecteur droit avec flèche 8"/>
          <p:cNvCxnSpPr/>
          <p:nvPr/>
        </p:nvCxnSpPr>
        <p:spPr>
          <a:xfrm flipH="1">
            <a:off x="5369042" y="3386882"/>
            <a:ext cx="2396287" cy="331082"/>
          </a:xfrm>
          <a:prstGeom prst="straightConnector1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0" name="Rectangle 9"/>
          <p:cNvSpPr/>
          <p:nvPr/>
        </p:nvSpPr>
        <p:spPr>
          <a:xfrm>
            <a:off x="3990109" y="3766096"/>
            <a:ext cx="2995823" cy="1078684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20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Exerçant à Ouagadougou</a:t>
            </a:r>
            <a:endParaRPr lang="fr-F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2000" dirty="0" smtClean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298 MG</a:t>
            </a:r>
            <a:endParaRPr lang="fr-F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1" name="Connecteur droit avec flèche 10"/>
          <p:cNvCxnSpPr/>
          <p:nvPr/>
        </p:nvCxnSpPr>
        <p:spPr>
          <a:xfrm>
            <a:off x="7795896" y="3401293"/>
            <a:ext cx="1520210" cy="437720"/>
          </a:xfrm>
          <a:prstGeom prst="straightConnector1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2" name="Rectangle 11"/>
          <p:cNvSpPr/>
          <p:nvPr/>
        </p:nvSpPr>
        <p:spPr>
          <a:xfrm>
            <a:off x="8233660" y="3889364"/>
            <a:ext cx="2971800" cy="1056709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20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Exerçant hors de Ouagadougou</a:t>
            </a:r>
            <a:endParaRPr lang="fr-F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2000" dirty="0" smtClean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1807 </a:t>
            </a:r>
            <a:r>
              <a:rPr lang="fr-FR" sz="20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MG</a:t>
            </a:r>
            <a:endParaRPr lang="fr-F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3" name="Connecteur droit avec flèche 12"/>
          <p:cNvCxnSpPr/>
          <p:nvPr/>
        </p:nvCxnSpPr>
        <p:spPr>
          <a:xfrm flipH="1">
            <a:off x="3501843" y="4921636"/>
            <a:ext cx="2005708" cy="305088"/>
          </a:xfrm>
          <a:prstGeom prst="straightConnector1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4" name="Connecteur droit avec flèche 13"/>
          <p:cNvCxnSpPr/>
          <p:nvPr/>
        </p:nvCxnSpPr>
        <p:spPr>
          <a:xfrm>
            <a:off x="5507551" y="4884901"/>
            <a:ext cx="2338766" cy="329138"/>
          </a:xfrm>
          <a:prstGeom prst="straightConnector1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5" name="Rectangle 14"/>
          <p:cNvSpPr/>
          <p:nvPr/>
        </p:nvSpPr>
        <p:spPr>
          <a:xfrm>
            <a:off x="2320257" y="5259051"/>
            <a:ext cx="2563469" cy="1044945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fr-FR" dirty="0" smtClean="0">
              <a:solidFill>
                <a:srgbClr val="FFFFF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2000" dirty="0" smtClean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Non </a:t>
            </a:r>
            <a:r>
              <a:rPr lang="fr-FR" sz="20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inclus dans l’étude</a:t>
            </a:r>
            <a:endParaRPr lang="fr-FR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2000" dirty="0" smtClean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122MG</a:t>
            </a:r>
            <a:endParaRPr lang="fr-F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FR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184117" y="5294909"/>
            <a:ext cx="2396301" cy="965018"/>
          </a:xfrm>
          <a:prstGeom prst="rect">
            <a:avLst/>
          </a:prstGeom>
          <a:solidFill>
            <a:srgbClr val="5B9BD5"/>
          </a:solidFill>
          <a:ln w="381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20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Inclus dans l’étude</a:t>
            </a:r>
            <a:endParaRPr lang="fr-F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20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176 MG</a:t>
            </a:r>
            <a:endParaRPr lang="fr-F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Zone de texte 1"/>
          <p:cNvSpPr txBox="1"/>
          <p:nvPr/>
        </p:nvSpPr>
        <p:spPr>
          <a:xfrm>
            <a:off x="838197" y="6405289"/>
            <a:ext cx="10774137" cy="442544"/>
          </a:xfrm>
          <a:prstGeom prst="rect">
            <a:avLst/>
          </a:prstGeom>
          <a:solidFill>
            <a:prstClr val="white"/>
          </a:solidFill>
          <a:ln>
            <a:noFill/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1000"/>
              </a:spcAft>
            </a:pPr>
            <a:r>
              <a:rPr lang="fr-FR" sz="2200" b="1" i="1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Figure </a:t>
            </a:r>
            <a:r>
              <a:rPr lang="fr-FR" sz="2200" b="1" i="1" u="sng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fr-FR" sz="2200" i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fr-FR" sz="2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Diagramme de flux de l'inclusion des médecins généralistes dans l'étude</a:t>
            </a:r>
            <a:endParaRPr lang="fr-FR" sz="2200" i="1" dirty="0">
              <a:solidFill>
                <a:srgbClr val="44546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5" name="Rectangle 23"/>
          <p:cNvSpPr>
            <a:spLocks noChangeArrowheads="1"/>
          </p:cNvSpPr>
          <p:nvPr/>
        </p:nvSpPr>
        <p:spPr bwMode="auto">
          <a:xfrm>
            <a:off x="152400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152400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7" name="Rectangle 27"/>
          <p:cNvSpPr>
            <a:spLocks noChangeArrowheads="1"/>
          </p:cNvSpPr>
          <p:nvPr/>
        </p:nvSpPr>
        <p:spPr bwMode="auto">
          <a:xfrm>
            <a:off x="152400" y="635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fr-FR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32"/>
          <p:cNvSpPr>
            <a:spLocks noChangeArrowheads="1"/>
          </p:cNvSpPr>
          <p:nvPr/>
        </p:nvSpPr>
        <p:spPr bwMode="auto">
          <a:xfrm>
            <a:off x="-2443743" y="2261287"/>
            <a:ext cx="45719" cy="133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5800" algn="l"/>
              </a:tabLst>
            </a:pP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5800" algn="l"/>
              </a:tabLst>
            </a:pPr>
            <a:r>
              <a: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5800" algn="l"/>
              </a:tabLst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5800" algn="l"/>
              </a:tabLst>
            </a:pP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Rectangle 37"/>
          <p:cNvSpPr>
            <a:spLocks noChangeArrowheads="1"/>
          </p:cNvSpPr>
          <p:nvPr/>
        </p:nvSpPr>
        <p:spPr bwMode="auto">
          <a:xfrm>
            <a:off x="152400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7èmes journées de la SOCARB</a:t>
            </a:r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0529-F1CF-4BAB-868A-005A55499D8D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37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B0F0"/>
                </a:solidFill>
              </a:rPr>
              <a:t>Résultats 2/10</a:t>
            </a:r>
            <a:endParaRPr lang="fr-FR" b="1" dirty="0">
              <a:solidFill>
                <a:srgbClr val="00B0F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b="1" dirty="0" smtClean="0"/>
              <a:t>Caractéristiques socio démographiques</a:t>
            </a:r>
            <a:endParaRPr lang="fr-FR" dirty="0"/>
          </a:p>
          <a:p>
            <a:r>
              <a:rPr lang="fr-FR" dirty="0" smtClean="0"/>
              <a:t>Age moyen : 30,47 ans (min : 26 ans, max : 48 ans)</a:t>
            </a:r>
          </a:p>
          <a:p>
            <a:r>
              <a:rPr lang="fr-FR" dirty="0" smtClean="0"/>
              <a:t>Durée moyenne d’exercice (2,65 ans)</a:t>
            </a:r>
            <a:endParaRPr lang="fr-FR" dirty="0"/>
          </a:p>
          <a:p>
            <a:r>
              <a:rPr lang="fr-FR" dirty="0" smtClean="0"/>
              <a:t>Tranche d’âge la plus représenté : [25; 30]  soit 66,48%</a:t>
            </a:r>
          </a:p>
          <a:p>
            <a:r>
              <a:rPr lang="fr-FR" dirty="0" smtClean="0"/>
              <a:t>Femmes (33%) et les hommes (67%)</a:t>
            </a:r>
          </a:p>
          <a:p>
            <a:r>
              <a:rPr lang="fr-FR" dirty="0" err="1" smtClean="0"/>
              <a:t>Sex</a:t>
            </a:r>
            <a:r>
              <a:rPr lang="fr-FR" dirty="0" smtClean="0"/>
              <a:t> ratio 2,03 </a:t>
            </a:r>
          </a:p>
          <a:p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7èmes journées de la SOCARB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0529-F1CF-4BAB-868A-005A55499D8D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38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B0F0"/>
                </a:solidFill>
              </a:rPr>
              <a:t>Résultats </a:t>
            </a:r>
            <a:r>
              <a:rPr lang="fr-FR" b="1" dirty="0" smtClean="0">
                <a:solidFill>
                  <a:srgbClr val="00B0F0"/>
                </a:solidFill>
              </a:rPr>
              <a:t>3/9</a:t>
            </a:r>
            <a:endParaRPr lang="fr-FR" b="1" dirty="0">
              <a:solidFill>
                <a:srgbClr val="00B0F0"/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3171068"/>
              </p:ext>
            </p:extLst>
          </p:nvPr>
        </p:nvGraphicFramePr>
        <p:xfrm>
          <a:off x="838198" y="1825625"/>
          <a:ext cx="10702637" cy="39794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re 1"/>
          <p:cNvSpPr txBox="1">
            <a:spLocks/>
          </p:cNvSpPr>
          <p:nvPr/>
        </p:nvSpPr>
        <p:spPr>
          <a:xfrm>
            <a:off x="433388" y="5939992"/>
            <a:ext cx="10382250" cy="711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400" b="1" dirty="0" smtClean="0"/>
              <a:t>Répartition des médecins généralistes en fonction de leur université d’origine</a:t>
            </a:r>
            <a:endParaRPr lang="fr-FR" sz="2400" b="1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7èmes journées de la SOCARB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0529-F1CF-4BAB-868A-005A55499D8D}" type="slidenum">
              <a:rPr lang="fr-FR" smtClean="0"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4624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B0F0"/>
                </a:solidFill>
              </a:rPr>
              <a:t>Résultats </a:t>
            </a:r>
            <a:r>
              <a:rPr lang="fr-FR" b="1" dirty="0" smtClean="0">
                <a:solidFill>
                  <a:srgbClr val="00B0F0"/>
                </a:solidFill>
              </a:rPr>
              <a:t>4/9</a:t>
            </a:r>
            <a:endParaRPr lang="fr-FR" dirty="0"/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6796045"/>
              </p:ext>
            </p:extLst>
          </p:nvPr>
        </p:nvGraphicFramePr>
        <p:xfrm>
          <a:off x="838200" y="1690688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re 1"/>
          <p:cNvSpPr txBox="1">
            <a:spLocks/>
          </p:cNvSpPr>
          <p:nvPr/>
        </p:nvSpPr>
        <p:spPr>
          <a:xfrm>
            <a:off x="1028700" y="6042026"/>
            <a:ext cx="107442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200" b="1" dirty="0" smtClean="0"/>
              <a:t>Niveau de connaissance des MG sur les signes cliniques de la thrombose veineuse profonde (TVP)</a:t>
            </a:r>
            <a:endParaRPr lang="fr-FR" sz="2200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7èmes journées de la SOCARB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0529-F1CF-4BAB-868A-005A55499D8D}" type="slidenum">
              <a:rPr lang="fr-FR" smtClean="0"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9850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1160</TotalTime>
  <Words>994</Words>
  <Application>Microsoft Office PowerPoint</Application>
  <PresentationFormat>Grand écran</PresentationFormat>
  <Paragraphs>222</Paragraphs>
  <Slides>18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Wingdings</vt:lpstr>
      <vt:lpstr>Thème Office</vt:lpstr>
      <vt:lpstr>Connaissances et attitudes des médecins généralistes  de la ville de Ouagadougou sur la prévention  de la maladie thromboembolique veineuse</vt:lpstr>
      <vt:lpstr>Introduction </vt:lpstr>
      <vt:lpstr>Objectifs </vt:lpstr>
      <vt:lpstr>Méthodes (1/2) </vt:lpstr>
      <vt:lpstr>Méthodes (2/2)</vt:lpstr>
      <vt:lpstr>Résultats 1/9 </vt:lpstr>
      <vt:lpstr>Résultats 2/10</vt:lpstr>
      <vt:lpstr>Résultats 3/9</vt:lpstr>
      <vt:lpstr>Résultats 4/9</vt:lpstr>
      <vt:lpstr>Résultats 5/19</vt:lpstr>
      <vt:lpstr>Résultats 6/9</vt:lpstr>
      <vt:lpstr>Résultats 7/9</vt:lpstr>
      <vt:lpstr>Résultats 8/9</vt:lpstr>
      <vt:lpstr>Précautions avant utilisation de l’HBPM = 58%</vt:lpstr>
      <vt:lpstr>Commentaires</vt:lpstr>
      <vt:lpstr>Commentaires</vt:lpstr>
      <vt:lpstr>Conclusion </vt:lpstr>
      <vt:lpstr>Présentation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Connaissances et attitudes des médecins généralistes  de la ville de Ouagadougou sur la prévention  de la maladie thromboembolique veineuse</dc:title>
  <dc:creator>hp</dc:creator>
  <cp:lastModifiedBy>hp</cp:lastModifiedBy>
  <cp:revision>64</cp:revision>
  <dcterms:created xsi:type="dcterms:W3CDTF">2021-10-26T08:55:49Z</dcterms:created>
  <dcterms:modified xsi:type="dcterms:W3CDTF">2021-10-28T17:59:25Z</dcterms:modified>
</cp:coreProperties>
</file>